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3"/>
    <p:sldId id="310" r:id="rId4"/>
    <p:sldId id="311" r:id="rId5"/>
    <p:sldId id="312" r:id="rId6"/>
    <p:sldId id="313" r:id="rId7"/>
    <p:sldId id="314" r:id="rId8"/>
    <p:sldId id="315" r:id="rId9"/>
    <p:sldId id="317" r:id="rId10"/>
    <p:sldId id="318" r:id="rId11"/>
    <p:sldId id="319" r:id="rId12"/>
    <p:sldId id="320" r:id="rId13"/>
    <p:sldId id="321" r:id="rId14"/>
    <p:sldId id="322" r:id="rId15"/>
    <p:sldId id="323" r:id="rId16"/>
    <p:sldId id="324" r:id="rId17"/>
    <p:sldId id="326" r:id="rId18"/>
    <p:sldId id="327" r:id="rId19"/>
    <p:sldId id="329" r:id="rId20"/>
    <p:sldId id="330" r:id="rId21"/>
    <p:sldId id="331" r:id="rId22"/>
    <p:sldId id="325" r:id="rId23"/>
    <p:sldId id="328" r:id="rId24"/>
    <p:sldId id="332" r:id="rId25"/>
    <p:sldId id="337" r:id="rId26"/>
    <p:sldId id="338" r:id="rId27"/>
    <p:sldId id="339" r:id="rId28"/>
    <p:sldId id="340" r:id="rId29"/>
    <p:sldId id="341" r:id="rId30"/>
    <p:sldId id="342" r:id="rId31"/>
    <p:sldId id="343"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3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p:cNvSpPr>
            <a:spLocks noGrp="1"/>
          </p:cNvSpPr>
          <p:nvPr>
            <p:ph type="ctrTitle"/>
          </p:nvPr>
        </p:nvSpPr>
        <p:spPr>
          <a:xfrm>
            <a:off x="744179" y="87087"/>
            <a:ext cx="6158067" cy="2966574"/>
          </a:xfrm>
        </p:spPr>
        <p:txBody>
          <a:bodyPr>
            <a:normAutofit/>
          </a:bodyPr>
          <a:lstStyle/>
          <a:p>
            <a:r>
              <a:rPr lang="en-US" sz="3600" dirty="0">
                <a:latin typeface="Berlin Sans FB" panose="020E0602020502020306" pitchFamily="34" charset="0"/>
              </a:rPr>
              <a:t>Modern College of Arts, Science &amp; Commerce (</a:t>
            </a:r>
            <a:r>
              <a:rPr lang="en-US" sz="3600" dirty="0" err="1">
                <a:latin typeface="Berlin Sans FB" panose="020E0602020502020306" pitchFamily="34" charset="0"/>
              </a:rPr>
              <a:t>Autonomus</a:t>
            </a:r>
            <a:r>
              <a:rPr lang="en-US" sz="3600" dirty="0">
                <a:latin typeface="Berlin Sans FB" panose="020E0602020502020306" pitchFamily="34" charset="0"/>
              </a:rPr>
              <a:t>)</a:t>
            </a:r>
            <a:br>
              <a:rPr lang="en-US" sz="3600" dirty="0"/>
            </a:br>
            <a:br>
              <a:rPr lang="en-US" sz="3600" dirty="0"/>
            </a:br>
            <a:r>
              <a:rPr lang="en-US" sz="3600" b="1" dirty="0" err="1"/>
              <a:t>CabService</a:t>
            </a:r>
            <a:r>
              <a:rPr lang="en-US" sz="3600" b="1" dirty="0"/>
              <a:t> Management System</a:t>
            </a:r>
            <a:endParaRPr lang="en-US" sz="3600" dirty="0"/>
          </a:p>
        </p:txBody>
      </p:sp>
      <p:sp>
        <p:nvSpPr>
          <p:cNvPr id="3" name="Subtitle 2"/>
          <p:cNvSpPr>
            <a:spLocks noGrp="1"/>
          </p:cNvSpPr>
          <p:nvPr>
            <p:ph type="subTitle" idx="1"/>
          </p:nvPr>
        </p:nvSpPr>
        <p:spPr>
          <a:xfrm>
            <a:off x="592183" y="4153989"/>
            <a:ext cx="6310064" cy="1872342"/>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10000"/>
          </a:bodyPr>
          <a:lstStyle/>
          <a:p>
            <a:r>
              <a:rPr lang="en-US" sz="2400" dirty="0">
                <a:latin typeface="Arial Rounded MT Bold" panose="020F0704030504030204" pitchFamily="34" charset="0"/>
              </a:rPr>
              <a:t>By: -</a:t>
            </a:r>
            <a:endParaRPr lang="en-US" sz="2400" dirty="0">
              <a:latin typeface="Arial Rounded MT Bold" panose="020F0704030504030204" pitchFamily="34" charset="0"/>
            </a:endParaRPr>
          </a:p>
          <a:p>
            <a:r>
              <a:rPr lang="en-US" sz="2400" dirty="0">
                <a:latin typeface="Arial Rounded MT Bold" panose="020F0704030504030204" pitchFamily="34" charset="0"/>
              </a:rPr>
              <a:t>Ronit Sanjay Kohinkar Erno:-8556</a:t>
            </a:r>
            <a:endParaRPr lang="en-US" sz="2400" dirty="0">
              <a:latin typeface="Arial Rounded MT Bold" panose="020F0704030504030204" pitchFamily="34" charset="0"/>
            </a:endParaRPr>
          </a:p>
          <a:p>
            <a:r>
              <a:rPr lang="en-US" sz="2400" dirty="0">
                <a:latin typeface="Arial Rounded MT Bold" panose="020F0704030504030204" pitchFamily="34" charset="0"/>
              </a:rPr>
              <a:t>Aniket Pandurang Digge Erno:-7919</a:t>
            </a:r>
            <a:endParaRPr lang="en-US" sz="2400" dirty="0">
              <a:latin typeface="Arial Rounded MT Bold" panose="020F0704030504030204" pitchFamily="34" charset="0"/>
            </a:endParaRPr>
          </a:p>
          <a:p>
            <a:endParaRPr lang="en-US" sz="2400" dirty="0">
              <a:solidFill>
                <a:schemeClr val="tx1">
                  <a:lumMod val="85000"/>
                  <a:lumOff val="15000"/>
                </a:schemeClr>
              </a:solidFill>
            </a:endParaRPr>
          </a:p>
        </p:txBody>
      </p:sp>
      <p:cxnSp>
        <p:nvCxnSpPr>
          <p:cNvPr id="29" name="Straight Connector 28"/>
          <p:cNvCxnSpPr>
            <a:cxnSpLocks noGrp="1" noRot="1" noChangeAspect="1" noMove="1" noResize="1" noEditPoints="1" noAdjustHandles="1" noChangeArrowheads="1" noChangeShapeType="1"/>
          </p:cNvCxnSpPr>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556686" y="1"/>
            <a:ext cx="4635315" cy="6857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6149" y="207449"/>
            <a:ext cx="8368937" cy="524072"/>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Entity Relation Diagram[ERD]</a:t>
            </a:r>
            <a:endParaRPr lang="en-US" sz="4400" b="1" dirty="0"/>
          </a:p>
        </p:txBody>
      </p:sp>
      <p:pic>
        <p:nvPicPr>
          <p:cNvPr id="4" name="Picture 3"/>
          <p:cNvPicPr>
            <a:picLocks noChangeAspect="1"/>
          </p:cNvPicPr>
          <p:nvPr/>
        </p:nvPicPr>
        <p:blipFill>
          <a:blip r:embed="rId1"/>
          <a:stretch>
            <a:fillRect/>
          </a:stretch>
        </p:blipFill>
        <p:spPr>
          <a:xfrm>
            <a:off x="3666308" y="1008017"/>
            <a:ext cx="4537167" cy="4841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16023" y="147274"/>
            <a:ext cx="10961873" cy="741771"/>
          </a:xfrm>
          <a:prstGeom prst="rect">
            <a:avLst/>
          </a:prstGeom>
          <a:ln>
            <a:noFill/>
          </a:ln>
          <a:effectLst/>
          <a:scene3d>
            <a:camera prst="orthographicFront">
              <a:rot lat="0" lon="0" rev="0"/>
            </a:camera>
            <a:lightRig rig="chilly" dir="t">
              <a:rot lat="0" lon="0" rev="18480000"/>
            </a:lightRig>
          </a:scene3d>
          <a:sp3d prstMaterial="clear">
            <a:bevelT h="63500"/>
          </a:sp3d>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Context Level DFD</a:t>
            </a:r>
            <a:endParaRPr lang="en-US" sz="4400" b="1" dirty="0"/>
          </a:p>
        </p:txBody>
      </p:sp>
      <p:pic>
        <p:nvPicPr>
          <p:cNvPr id="4" name="Picture 3"/>
          <p:cNvPicPr>
            <a:picLocks noChangeAspect="1"/>
          </p:cNvPicPr>
          <p:nvPr/>
        </p:nvPicPr>
        <p:blipFill>
          <a:blip r:embed="rId1"/>
          <a:stretch>
            <a:fillRect/>
          </a:stretch>
        </p:blipFill>
        <p:spPr>
          <a:xfrm>
            <a:off x="2440686" y="958713"/>
            <a:ext cx="7452252" cy="5433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86445" y="0"/>
            <a:ext cx="7019109" cy="596537"/>
          </a:xfrm>
          <a:prstGeom prst="rect">
            <a:avLst/>
          </a:prstGeom>
          <a:ln>
            <a:noFill/>
          </a:ln>
          <a:effectLst/>
          <a:scene3d>
            <a:camera prst="orthographicFront">
              <a:rot lat="0" lon="0" rev="0"/>
            </a:camera>
            <a:lightRig rig="chilly" dir="t">
              <a:rot lat="0" lon="0" rev="18480000"/>
            </a:lightRig>
          </a:scene3d>
          <a:sp3d prstMaterial="clear">
            <a:bevelT h="63500"/>
          </a:sp3d>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Level 1 DFD</a:t>
            </a:r>
            <a:endParaRPr lang="en-US" sz="4400" b="1" dirty="0"/>
          </a:p>
        </p:txBody>
      </p:sp>
      <p:pic>
        <p:nvPicPr>
          <p:cNvPr id="4" name="Picture 3"/>
          <p:cNvPicPr>
            <a:picLocks noChangeAspect="1"/>
          </p:cNvPicPr>
          <p:nvPr/>
        </p:nvPicPr>
        <p:blipFill>
          <a:blip r:embed="rId1"/>
          <a:stretch>
            <a:fillRect/>
          </a:stretch>
        </p:blipFill>
        <p:spPr>
          <a:xfrm>
            <a:off x="3853336" y="661851"/>
            <a:ext cx="4749733" cy="55996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52503" y="-1"/>
            <a:ext cx="5764916" cy="64008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13166" y="139336"/>
            <a:ext cx="5747657" cy="62092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13464" y="22017"/>
            <a:ext cx="5564776" cy="63990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02840" y="0"/>
            <a:ext cx="5986319" cy="63746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41745" y="0"/>
            <a:ext cx="5239369" cy="639209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5"/>
          </a:xfrm>
        </p:spPr>
        <p:txBody>
          <a:bodyPr>
            <a:normAutofit/>
          </a:bodyPr>
          <a:lstStyle/>
          <a:p>
            <a:r>
              <a:rPr lang="en-US" sz="4000" b="1" dirty="0"/>
              <a:t>				Agenda</a:t>
            </a:r>
            <a:endParaRPr lang="en-US" sz="4000" dirty="0"/>
          </a:p>
        </p:txBody>
      </p:sp>
      <p:sp>
        <p:nvSpPr>
          <p:cNvPr id="4" name="Content Placeholder 3"/>
          <p:cNvSpPr>
            <a:spLocks noGrp="1"/>
          </p:cNvSpPr>
          <p:nvPr>
            <p:ph idx="1"/>
          </p:nvPr>
        </p:nvSpPr>
        <p:spPr>
          <a:xfrm>
            <a:off x="1959429" y="2108201"/>
            <a:ext cx="4058194" cy="3693319"/>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Font typeface="Wingdings" panose="05000000000000000000" pitchFamily="2" charset="2"/>
              <a:buChar char="Ø"/>
            </a:pPr>
            <a:r>
              <a:rPr lang="en-US" sz="2000" dirty="0">
                <a:latin typeface="Arial Rounded MT Bold" panose="020F0704030504030204" pitchFamily="34" charset="0"/>
              </a:rPr>
              <a:t>System Overview</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Technologies Used</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Problem definition</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Limitation of manual system</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Proposed System</a:t>
            </a:r>
            <a:endParaRPr lang="en-US" sz="2000" dirty="0">
              <a:latin typeface="Arial Rounded MT Bold" panose="020F0704030504030204" pitchFamily="34" charset="0"/>
            </a:endParaRPr>
          </a:p>
          <a:p>
            <a:endParaRPr lang="en-US" dirty="0"/>
          </a:p>
        </p:txBody>
      </p:sp>
      <p:sp>
        <p:nvSpPr>
          <p:cNvPr id="7" name="TextBox 6"/>
          <p:cNvSpPr txBox="1"/>
          <p:nvPr/>
        </p:nvSpPr>
        <p:spPr>
          <a:xfrm>
            <a:off x="6017623" y="2108201"/>
            <a:ext cx="4206240" cy="396938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1800" dirty="0">
                <a:latin typeface="Arial Rounded MT Bold" panose="020F0704030504030204" pitchFamily="34" charset="0"/>
              </a:rPr>
              <a:t>Design Specification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Features of the System</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Limitation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Future Enhancements</a:t>
            </a:r>
            <a:endParaRPr lang="en-US" sz="1800" dirty="0">
              <a:latin typeface="Arial Rounded MT Bold" panose="020F0704030504030204" pitchFamily="34" charset="0"/>
            </a:endParaRPr>
          </a:p>
          <a:p>
            <a:pPr>
              <a:buFont typeface="Wingdings" panose="05000000000000000000" pitchFamily="2" charset="2"/>
              <a:buChar char="Ø"/>
            </a:pPr>
            <a:r>
              <a:rPr lang="en-US" dirty="0">
                <a:latin typeface="Arial Rounded MT Bold" panose="020F0704030504030204" pitchFamily="34" charset="0"/>
              </a:rPr>
              <a:t>Challenges</a:t>
            </a:r>
            <a:endParaRPr lang="en-US" dirty="0">
              <a:latin typeface="Arial Rounded MT Bold" panose="020F0704030504030204" pitchFamily="34" charset="0"/>
            </a:endParaRPr>
          </a:p>
          <a:p>
            <a:pPr>
              <a:buFont typeface="Wingdings" panose="05000000000000000000" pitchFamily="2" charset="2"/>
              <a:buChar char="Ø"/>
            </a:pPr>
            <a:r>
              <a:rPr lang="en-IN" altLang="en-US" dirty="0">
                <a:latin typeface="Arial Rounded MT Bold" panose="020F0704030504030204" pitchFamily="34" charset="0"/>
              </a:rPr>
              <a:t>Form Desingn</a:t>
            </a: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17966" y="426720"/>
            <a:ext cx="5730239" cy="766355"/>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Features of System   </a:t>
            </a:r>
            <a:endParaRPr lang="en-US" sz="4400" b="1" dirty="0"/>
          </a:p>
        </p:txBody>
      </p:sp>
      <p:sp>
        <p:nvSpPr>
          <p:cNvPr id="4" name="TextBox 3"/>
          <p:cNvSpPr txBox="1"/>
          <p:nvPr/>
        </p:nvSpPr>
        <p:spPr>
          <a:xfrm>
            <a:off x="2660468" y="1266319"/>
            <a:ext cx="6871063" cy="470898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lgn="ctr">
              <a:buFont typeface="Wingdings" panose="05000000000000000000" pitchFamily="2" charset="2"/>
              <a:buChar char="Ø"/>
            </a:pPr>
            <a:r>
              <a:rPr lang="en-US" sz="2400" dirty="0">
                <a:latin typeface="Arial Rounded MT Bold" panose="020F0704030504030204" pitchFamily="34" charset="0"/>
              </a:rPr>
              <a:t>Computerized the current  manual system.</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User friendly interface.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 Proper authentication is provided to a particular user.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Due to login feature security will take place.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is computerized system so it minimize the use of paper.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reduces man power and save time.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Reduces human errors.</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Storage of data is easy.</a:t>
            </a:r>
            <a:endParaRPr lang="en-US" sz="2400" dirty="0">
              <a:latin typeface="Arial Rounded MT Bold" panose="020F0704030504030204" pitchFamily="34" charset="0"/>
            </a:endParaRPr>
          </a:p>
          <a:p>
            <a:pPr marL="285750" indent="-285750" algn="ctr">
              <a:buFont typeface="Wingdings" panose="05000000000000000000" pitchFamily="2" charset="2"/>
              <a:buChar char="Ø"/>
            </a:pPr>
            <a:endParaRPr lang="en-US" dirty="0">
              <a:latin typeface="Arial Rounded MT Bold" panose="020F0704030504030204" pitchFamily="34" charset="0"/>
            </a:endParaRPr>
          </a:p>
          <a:p>
            <a:pPr algn="ctr"/>
            <a:endParaRPr lang="en-US" dirty="0">
              <a:latin typeface="Arial Rounded MT Bold" panose="020F07040305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08959" y="304801"/>
            <a:ext cx="6724706" cy="653144"/>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Future Enhancement</a:t>
            </a:r>
            <a:endParaRPr lang="en-US" sz="4400" b="1" dirty="0"/>
          </a:p>
        </p:txBody>
      </p:sp>
      <p:sp>
        <p:nvSpPr>
          <p:cNvPr id="4" name="TextBox 3"/>
          <p:cNvSpPr txBox="1"/>
          <p:nvPr/>
        </p:nvSpPr>
        <p:spPr>
          <a:xfrm>
            <a:off x="2431380" y="1166842"/>
            <a:ext cx="7402285"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Every application has its own merits and demerits. The projects has covered all the requirements. Further requirement and improvement can easily done since the coding is mainly structured for this project. Changing the existing modules or adding new modules can be a improvements. In future the system not only access by admin, customer and employee but also access by drivers by that agency will required less manpower and less time to do work. Security of system will also enhance by providing appropriate authentication to appropriate user. GUI will also be good in future.</a:t>
            </a:r>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310742" y="130628"/>
            <a:ext cx="3570515" cy="757647"/>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a:t>Challenges</a:t>
            </a:r>
            <a:endParaRPr lang="en-US" sz="4400" b="1" dirty="0"/>
          </a:p>
        </p:txBody>
      </p:sp>
      <p:sp>
        <p:nvSpPr>
          <p:cNvPr id="4" name="TextBox 3"/>
          <p:cNvSpPr txBox="1"/>
          <p:nvPr/>
        </p:nvSpPr>
        <p:spPr>
          <a:xfrm>
            <a:off x="1698172" y="797510"/>
            <a:ext cx="7454537" cy="526297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2400" dirty="0">
                <a:latin typeface="Arial Rounded MT Bold" panose="020F0704030504030204" pitchFamily="34" charset="0"/>
              </a:rPr>
              <a:t>The main Challenge we faced during the creation phase of the project was that we had to clone the project through GITHUB &amp; GIT which was easy at first but due to different location/Paths of Laptops cloning of the project was an issue if one wants to implement changes it was unable to clone and push changes in Repository.</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other challenge was the Databinding &amp; Access Database Connection &amp; also the Report Generation was an issue.</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Map Implementation was an Issue we faced since making the map responsive was an Tough process.</a:t>
            </a:r>
            <a:endParaRPr lang="en-US" sz="2400" dirty="0">
              <a:latin typeface="Arial Rounded MT Bold" panose="020F07040305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68)"/>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Sign In:</a:t>
            </a:r>
            <a:endParaRPr lang="en-IN" altLang="en-US"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7)"/>
          <p:cNvPicPr>
            <a:picLocks noChangeAspect="1"/>
          </p:cNvPicPr>
          <p:nvPr/>
        </p:nvPicPr>
        <p:blipFill>
          <a:blip r:embed="rId1"/>
          <a:stretch>
            <a:fillRect/>
          </a:stretch>
        </p:blipFill>
        <p:spPr>
          <a:xfrm>
            <a:off x="0" y="547370"/>
            <a:ext cx="12192000" cy="6310630"/>
          </a:xfrm>
          <a:prstGeom prst="rect">
            <a:avLst/>
          </a:prstGeom>
        </p:spPr>
      </p:pic>
      <p:sp>
        <p:nvSpPr>
          <p:cNvPr id="3" name="Text Box 2"/>
          <p:cNvSpPr txBox="1"/>
          <p:nvPr/>
        </p:nvSpPr>
        <p:spPr>
          <a:xfrm>
            <a:off x="131445" y="62865"/>
            <a:ext cx="1107440" cy="368300"/>
          </a:xfrm>
          <a:prstGeom prst="rect">
            <a:avLst/>
          </a:prstGeom>
          <a:noFill/>
        </p:spPr>
        <p:txBody>
          <a:bodyPr wrap="none" rtlCol="0">
            <a:spAutoFit/>
          </a:bodyPr>
          <a:p>
            <a:r>
              <a:rPr lang="en-IN" altLang="en-US" b="1"/>
              <a:t>Sign Up:</a:t>
            </a:r>
            <a:endParaRPr lang="en-IN" altLang="en-US"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8)"/>
          <p:cNvPicPr>
            <a:picLocks noChangeAspect="1"/>
          </p:cNvPicPr>
          <p:nvPr/>
        </p:nvPicPr>
        <p:blipFill>
          <a:blip r:embed="rId1"/>
          <a:stretch>
            <a:fillRect/>
          </a:stretch>
        </p:blipFill>
        <p:spPr>
          <a:xfrm>
            <a:off x="0" y="460375"/>
            <a:ext cx="12192000" cy="6397625"/>
          </a:xfrm>
          <a:prstGeom prst="rect">
            <a:avLst/>
          </a:prstGeom>
        </p:spPr>
      </p:pic>
      <p:sp>
        <p:nvSpPr>
          <p:cNvPr id="3" name="Text Box 2"/>
          <p:cNvSpPr txBox="1"/>
          <p:nvPr/>
        </p:nvSpPr>
        <p:spPr>
          <a:xfrm>
            <a:off x="0" y="0"/>
            <a:ext cx="1338580" cy="368300"/>
          </a:xfrm>
          <a:prstGeom prst="rect">
            <a:avLst/>
          </a:prstGeom>
          <a:noFill/>
        </p:spPr>
        <p:txBody>
          <a:bodyPr wrap="none" rtlCol="0">
            <a:spAutoFit/>
          </a:bodyPr>
          <a:p>
            <a:r>
              <a:rPr lang="en-IN" altLang="en-US" b="1"/>
              <a:t>Dashboard:</a:t>
            </a:r>
            <a:endParaRPr lang="en-IN" altLang="en-US"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Package Booking(Client Side):</a:t>
            </a:r>
            <a:endParaRPr lang="en-I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0)"/>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Normal Booking(Client Side):</a:t>
            </a:r>
            <a:endParaRPr lang="en-I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1)"/>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Package Booking Log Report:</a:t>
            </a:r>
            <a:endParaRPr lang="en-IN" alt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System Overview</a:t>
            </a:r>
            <a:endParaRPr lang="en-US" sz="4000" dirty="0"/>
          </a:p>
        </p:txBody>
      </p:sp>
      <p:sp>
        <p:nvSpPr>
          <p:cNvPr id="4" name="TextBox 3"/>
          <p:cNvSpPr txBox="1"/>
          <p:nvPr/>
        </p:nvSpPr>
        <p:spPr>
          <a:xfrm>
            <a:off x="548641" y="988908"/>
            <a:ext cx="11146970"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800" dirty="0">
                <a:latin typeface="Arial Rounded MT Bold" panose="020F0704030504030204" pitchFamily="34" charset="0"/>
              </a:rPr>
              <a:t>The aim of this project is to develop a web application software “Cab Service Management System”. It is developed </a:t>
            </a:r>
            <a:r>
              <a:rPr lang="en-US" dirty="0">
                <a:latin typeface="Arial Rounded MT Bold" panose="020F0704030504030204" pitchFamily="34" charset="0"/>
              </a:rPr>
              <a:t>to provide</a:t>
            </a:r>
            <a:r>
              <a:rPr lang="en-US" sz="1800" dirty="0">
                <a:latin typeface="Arial Rounded MT Bold" panose="020F0704030504030204" pitchFamily="34" charset="0"/>
              </a:rPr>
              <a:t> easy and convenient transportation of data </a:t>
            </a:r>
            <a:r>
              <a:rPr lang="en-US" dirty="0">
                <a:latin typeface="Arial Rounded MT Bold" panose="020F0704030504030204" pitchFamily="34" charset="0"/>
              </a:rPr>
              <a:t>&amp;</a:t>
            </a:r>
            <a:r>
              <a:rPr lang="en-US" sz="1800" dirty="0">
                <a:latin typeface="Arial Rounded MT Bold" panose="020F0704030504030204" pitchFamily="34" charset="0"/>
              </a:rPr>
              <a:t> various activities in the proposed system. Various process followed are automated in this project. The infrastructure module describes about the details of infrastructure of the </a:t>
            </a:r>
            <a:r>
              <a:rPr lang="en-US" dirty="0">
                <a:latin typeface="Arial Rounded MT Bold" panose="020F0704030504030204" pitchFamily="34" charset="0"/>
              </a:rPr>
              <a:t>Cabs / Taxi</a:t>
            </a:r>
            <a:r>
              <a:rPr lang="en-US" sz="1800" dirty="0">
                <a:latin typeface="Arial Rounded MT Bold" panose="020F0704030504030204" pitchFamily="34" charset="0"/>
              </a:rPr>
              <a:t>. The modules are  Admin, </a:t>
            </a:r>
            <a:r>
              <a:rPr lang="en-US" dirty="0">
                <a:latin typeface="Arial Rounded MT Bold" panose="020F0704030504030204" pitchFamily="34" charset="0"/>
              </a:rPr>
              <a:t>Customer</a:t>
            </a:r>
            <a:r>
              <a:rPr lang="en-US" sz="1800" dirty="0">
                <a:latin typeface="Arial Rounded MT Bold" panose="020F0704030504030204" pitchFamily="34" charset="0"/>
              </a:rPr>
              <a:t>, Employees, </a:t>
            </a:r>
            <a:r>
              <a:rPr lang="en-US" dirty="0">
                <a:latin typeface="Arial Rounded MT Bold" panose="020F0704030504030204" pitchFamily="34" charset="0"/>
              </a:rPr>
              <a:t>Driver</a:t>
            </a:r>
            <a:r>
              <a:rPr lang="en-US" sz="1800" dirty="0">
                <a:latin typeface="Arial Rounded MT Bold" panose="020F0704030504030204" pitchFamily="34" charset="0"/>
              </a:rPr>
              <a:t>. Each modules specific some roles of it and report structure also available and you can take 4 types of reports (Daily, Weekly, and Monthly, Yearly) etc. It is user friendly. Every panel login and check our data etc. </a:t>
            </a:r>
            <a:r>
              <a:rPr lang="en-US" dirty="0">
                <a:latin typeface="Arial Rounded MT Bold" panose="020F0704030504030204" pitchFamily="34" charset="0"/>
              </a:rPr>
              <a:t>Employees</a:t>
            </a:r>
            <a:r>
              <a:rPr lang="en-US" sz="1800" dirty="0">
                <a:latin typeface="Arial Rounded MT Bold" panose="020F0704030504030204" pitchFamily="34" charset="0"/>
              </a:rPr>
              <a:t> can see the full reports and admin can see the full rights and maintenance of this application</a:t>
            </a:r>
            <a:r>
              <a:rPr lang="en-US" dirty="0">
                <a:latin typeface="Arial Rounded MT Bold" panose="020F0704030504030204" pitchFamily="34" charset="0"/>
              </a:rPr>
              <a:t>.</a:t>
            </a:r>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2)"/>
          <p:cNvPicPr>
            <a:picLocks noChangeAspect="1"/>
          </p:cNvPicPr>
          <p:nvPr/>
        </p:nvPicPr>
        <p:blipFill>
          <a:blip r:embed="rId1"/>
          <a:stretch>
            <a:fillRect/>
          </a:stretch>
        </p:blipFill>
        <p:spPr>
          <a:xfrm>
            <a:off x="0" y="517525"/>
            <a:ext cx="12192000" cy="634047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Normal Booking Log Report:</a:t>
            </a:r>
            <a:endParaRPr lang="en-IN" altLang="en-US"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3)"/>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Cabs:</a:t>
            </a:r>
            <a:endParaRPr lang="en-IN" altLang="en-US"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4)"/>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1916430" cy="368300"/>
          </a:xfrm>
          <a:prstGeom prst="rect">
            <a:avLst/>
          </a:prstGeom>
          <a:noFill/>
        </p:spPr>
        <p:txBody>
          <a:bodyPr wrap="none" rtlCol="0">
            <a:spAutoFit/>
          </a:bodyPr>
          <a:p>
            <a:r>
              <a:rPr lang="en-IN" altLang="en-US" b="1"/>
              <a:t>Cab Log Report:</a:t>
            </a:r>
            <a:endParaRPr lang="en-IN" altLang="en-US"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5)"/>
          <p:cNvPicPr>
            <a:picLocks noChangeAspect="1"/>
          </p:cNvPicPr>
          <p:nvPr/>
        </p:nvPicPr>
        <p:blipFill>
          <a:blip r:embed="rId1"/>
          <a:stretch>
            <a:fillRect/>
          </a:stretch>
        </p:blipFill>
        <p:spPr>
          <a:xfrm>
            <a:off x="0" y="466090"/>
            <a:ext cx="12192000" cy="639191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Pakage Booking Form:</a:t>
            </a:r>
            <a:endParaRPr lang="en-IN" altLang="en-US"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6)"/>
          <p:cNvPicPr>
            <a:picLocks noChangeAspect="1"/>
          </p:cNvPicPr>
          <p:nvPr/>
        </p:nvPicPr>
        <p:blipFill>
          <a:blip r:embed="rId1"/>
          <a:stretch>
            <a:fillRect/>
          </a:stretch>
        </p:blipFill>
        <p:spPr>
          <a:xfrm>
            <a:off x="0" y="426720"/>
            <a:ext cx="12192000" cy="643128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Normal Booking Form:</a:t>
            </a:r>
            <a:endParaRPr lang="en-IN"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7)"/>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Add Cab Details From:</a:t>
            </a:r>
            <a:endParaRPr lang="en-IN" altLang="en-US"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8)"/>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Edit Cab Details Form:</a:t>
            </a:r>
            <a:endParaRPr lang="en-IN" altLang="en-US"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9)"/>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Driver:</a:t>
            </a:r>
            <a:endParaRPr lang="en-IN" altLang="en-US"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0)"/>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Log Report:</a:t>
            </a:r>
            <a:endParaRPr lang="en-IN" altLang="en-US"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1)"/>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2956560" cy="368300"/>
          </a:xfrm>
          <a:prstGeom prst="rect">
            <a:avLst/>
          </a:prstGeom>
          <a:noFill/>
        </p:spPr>
        <p:txBody>
          <a:bodyPr wrap="none" rtlCol="0">
            <a:spAutoFit/>
          </a:bodyPr>
          <a:p>
            <a:r>
              <a:rPr lang="en-IN" altLang="en-US" b="1"/>
              <a:t>Add Driver Details Form:</a:t>
            </a:r>
            <a:endParaRPr lang="en-IN" alt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687" y="1290963"/>
            <a:ext cx="4598126" cy="3385542"/>
          </a:xfrm>
          <a:prstGeom prst="rect">
            <a:avLst/>
          </a:prstGeom>
          <a:no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4400" b="1" dirty="0"/>
              <a:t>Technologies Used</a:t>
            </a:r>
            <a:br>
              <a:rPr lang="en-US" sz="4400" b="1" dirty="0"/>
            </a:b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HARDWARE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br>
              <a:rPr lang="en-US" sz="1800" dirty="0">
                <a:solidFill>
                  <a:schemeClr val="tx1">
                    <a:lumMod val="75000"/>
                    <a:lumOff val="2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Processor: - </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Dual Core Processor and Above</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RAM: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2</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Hard Disk: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5</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External Device: - Printer</a:t>
            </a:r>
            <a:br>
              <a:rPr lang="en-US" sz="4400" b="1" dirty="0"/>
            </a:br>
            <a:br>
              <a:rPr lang="en-US" sz="4400" b="1" dirty="0"/>
            </a:br>
            <a:endParaRPr lang="en-US" dirty="0"/>
          </a:p>
        </p:txBody>
      </p:sp>
      <p:sp>
        <p:nvSpPr>
          <p:cNvPr id="5" name="TextBox 4"/>
          <p:cNvSpPr txBox="1"/>
          <p:nvPr/>
        </p:nvSpPr>
        <p:spPr>
          <a:xfrm>
            <a:off x="696687" y="3823065"/>
            <a:ext cx="4598126" cy="147732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1800" b="1" u="sng" dirty="0">
                <a:solidFill>
                  <a:schemeClr val="tx1">
                    <a:lumMod val="75000"/>
                    <a:lumOff val="25000"/>
                  </a:schemeClr>
                </a:solidFill>
                <a:latin typeface="Arial Rounded MT Bold" panose="020F0704030504030204" pitchFamily="34" charset="0"/>
                <a:ea typeface="Times New Roman" panose="02020603050405020304" pitchFamily="18" charset="0"/>
              </a:rPr>
              <a:t>SOFTWARE</a:t>
            </a: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endParaRPr lang="en-US" sz="1800" dirty="0">
              <a:solidFill>
                <a:schemeClr val="tx1">
                  <a:lumMod val="75000"/>
                  <a:lumOff val="25000"/>
                </a:schemeClr>
              </a:solidFill>
              <a:latin typeface="Arial Rounded MT Bold" panose="020F0704030504030204" pitchFamily="34" charset="0"/>
            </a:endParaRPr>
          </a:p>
          <a:p>
            <a:r>
              <a:rPr lang="en-US" sz="1800" dirty="0">
                <a:latin typeface="Arial Rounded MT Bold" panose="020F0704030504030204" pitchFamily="34" charset="0"/>
              </a:rPr>
              <a:t>Front-End: -</a:t>
            </a:r>
            <a:r>
              <a:rPr lang="en-US" dirty="0">
                <a:latin typeface="Arial Rounded MT Bold" panose="020F0704030504030204" pitchFamily="34" charset="0"/>
              </a:rPr>
              <a:t>HTML/</a:t>
            </a:r>
            <a:r>
              <a:rPr lang="en-US" dirty="0" err="1">
                <a:latin typeface="Arial Rounded MT Bold" panose="020F0704030504030204" pitchFamily="34" charset="0"/>
              </a:rPr>
              <a:t>Css</a:t>
            </a:r>
            <a:r>
              <a:rPr lang="en-US" dirty="0">
                <a:latin typeface="Arial Rounded MT Bold" panose="020F0704030504030204" pitchFamily="34" charset="0"/>
              </a:rPr>
              <a:t> </a:t>
            </a:r>
            <a:r>
              <a:rPr lang="en-US" sz="1800" dirty="0" err="1">
                <a:latin typeface="Arial Rounded MT Bold" panose="020F0704030504030204" pitchFamily="34" charset="0"/>
              </a:rPr>
              <a:t>BootStrap</a:t>
            </a:r>
            <a:r>
              <a:rPr lang="en-US" sz="1800" dirty="0">
                <a:latin typeface="Arial Rounded MT Bold" panose="020F0704030504030204" pitchFamily="34" charset="0"/>
              </a:rPr>
              <a:t> </a:t>
            </a:r>
            <a:r>
              <a:rPr lang="en-US" dirty="0">
                <a:latin typeface="Arial Rounded MT Bold" panose="020F0704030504030204" pitchFamily="34" charset="0"/>
              </a:rPr>
              <a:t>5</a:t>
            </a:r>
            <a:r>
              <a:rPr lang="en-US" sz="1800" dirty="0">
                <a:latin typeface="Arial Rounded MT Bold" panose="020F0704030504030204" pitchFamily="34" charset="0"/>
              </a:rPr>
              <a:t>.1</a:t>
            </a:r>
            <a:endParaRPr lang="en-US" sz="1800" dirty="0">
              <a:latin typeface="Arial Rounded MT Bold" panose="020F0704030504030204" pitchFamily="34" charset="0"/>
            </a:endParaRPr>
          </a:p>
          <a:p>
            <a:r>
              <a:rPr lang="en-US" sz="1800" dirty="0">
                <a:latin typeface="Arial Rounded MT Bold" panose="020F0704030504030204" pitchFamily="34" charset="0"/>
              </a:rPr>
              <a:t>Back-End: - Wamp Server 3.2.6,MySQL 5.6,PHP.</a:t>
            </a:r>
            <a:endParaRPr lang="en-US" sz="1800" dirty="0">
              <a:latin typeface="Arial Rounded MT Bold" panose="020F0704030504030204" pitchFamily="34" charset="0"/>
            </a:endParaRPr>
          </a:p>
          <a:p>
            <a:r>
              <a:rPr lang="en-US" sz="1800" dirty="0">
                <a:latin typeface="Arial Rounded MT Bold" panose="020F0704030504030204" pitchFamily="34" charset="0"/>
              </a:rPr>
              <a:t>Tools: -</a:t>
            </a:r>
            <a:r>
              <a:rPr lang="en-US" dirty="0">
                <a:latin typeface="Arial Rounded MT Bold" panose="020F0704030504030204" pitchFamily="34" charset="0"/>
              </a:rPr>
              <a:t> Visual Studio Code 1.62.2.</a:t>
            </a:r>
            <a:endParaRPr lang="en-US" sz="1800" dirty="0">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7167154" y="1290963"/>
            <a:ext cx="3200400" cy="1917872"/>
          </a:xfrm>
          <a:prstGeom prst="rect">
            <a:avLst/>
          </a:prstGeom>
        </p:spPr>
      </p:pic>
      <p:pic>
        <p:nvPicPr>
          <p:cNvPr id="9" name="Picture 8"/>
          <p:cNvPicPr>
            <a:picLocks noChangeAspect="1"/>
          </p:cNvPicPr>
          <p:nvPr/>
        </p:nvPicPr>
        <p:blipFill>
          <a:blip r:embed="rId2"/>
          <a:stretch>
            <a:fillRect/>
          </a:stretch>
        </p:blipFill>
        <p:spPr>
          <a:xfrm>
            <a:off x="7316426" y="3423963"/>
            <a:ext cx="1723072" cy="141991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9039498" y="3423962"/>
            <a:ext cx="2021613" cy="1419917"/>
          </a:xfrm>
          <a:prstGeom prst="rect">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2)"/>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3072130" cy="368300"/>
          </a:xfrm>
          <a:prstGeom prst="rect">
            <a:avLst/>
          </a:prstGeom>
          <a:noFill/>
        </p:spPr>
        <p:txBody>
          <a:bodyPr wrap="none" rtlCol="0">
            <a:spAutoFit/>
          </a:bodyPr>
          <a:p>
            <a:r>
              <a:rPr lang="en-IN" altLang="en-US" b="1"/>
              <a:t>Edit Driver Details Form:</a:t>
            </a:r>
            <a:endParaRPr lang="en-IN" altLang="en-US"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3)"/>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Driver Payment Form:</a:t>
            </a:r>
            <a:endParaRPr lang="en-IN" altLang="en-US"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4)"/>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2032000" cy="368300"/>
          </a:xfrm>
          <a:prstGeom prst="rect">
            <a:avLst/>
          </a:prstGeom>
          <a:noFill/>
        </p:spPr>
        <p:txBody>
          <a:bodyPr wrap="none" rtlCol="0">
            <a:spAutoFit/>
          </a:bodyPr>
          <a:p>
            <a:r>
              <a:rPr lang="en-IN" altLang="en-US" b="1"/>
              <a:t>Driver Pay Slip:</a:t>
            </a:r>
            <a:endParaRPr lang="en-IN" altLang="en-US"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5)"/>
          <p:cNvPicPr>
            <a:picLocks noChangeAspect="1"/>
          </p:cNvPicPr>
          <p:nvPr/>
        </p:nvPicPr>
        <p:blipFill>
          <a:blip r:embed="rId1"/>
          <a:stretch>
            <a:fillRect/>
          </a:stretch>
        </p:blipFill>
        <p:spPr>
          <a:xfrm>
            <a:off x="0" y="476885"/>
            <a:ext cx="12192000" cy="638111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Driver Payment Log Report:</a:t>
            </a:r>
            <a:endParaRPr lang="en-IN"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6)"/>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Attendance:</a:t>
            </a:r>
            <a:endParaRPr lang="en-IN" alt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7)"/>
          <p:cNvPicPr>
            <a:picLocks noChangeAspect="1"/>
          </p:cNvPicPr>
          <p:nvPr/>
        </p:nvPicPr>
        <p:blipFill>
          <a:blip r:embed="rId1"/>
          <a:stretch>
            <a:fillRect/>
          </a:stretch>
        </p:blipFill>
        <p:spPr>
          <a:xfrm>
            <a:off x="0" y="499745"/>
            <a:ext cx="12192000" cy="635825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Driver Attendace Log Report:</a:t>
            </a:r>
            <a:endParaRPr lang="en-I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8)"/>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Employee:</a:t>
            </a:r>
            <a:endParaRPr lang="en-IN" altLang="en-US"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9)"/>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Log Report:</a:t>
            </a:r>
            <a:endParaRPr lang="en-IN" altLang="en-US"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0)"/>
          <p:cNvPicPr>
            <a:picLocks noChangeAspect="1"/>
          </p:cNvPicPr>
          <p:nvPr/>
        </p:nvPicPr>
        <p:blipFill>
          <a:blip r:embed="rId1"/>
          <a:stretch>
            <a:fillRect/>
          </a:stretch>
        </p:blipFill>
        <p:spPr>
          <a:xfrm>
            <a:off x="0" y="435610"/>
            <a:ext cx="12192000" cy="6422390"/>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Add Employee Details Form:</a:t>
            </a:r>
            <a:endParaRPr lang="en-IN" altLang="en-US"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1)"/>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Edit Employee Details Form:</a:t>
            </a:r>
            <a:endParaRPr lang="en-I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9863" y="988908"/>
            <a:ext cx="10014857" cy="489364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In the existing system the case details are maintained manually. The application details employee details, driver details, car details, customer details etc. Are maintained manually. The study of the existing system revealed that the system has several drawbacks. </a:t>
            </a:r>
            <a:endParaRPr lang="en-US" dirty="0"/>
          </a:p>
          <a:p>
            <a:r>
              <a:rPr lang="en-US" sz="2400" b="1" u="sng" dirty="0"/>
              <a:t>Limitations: </a:t>
            </a:r>
            <a:endParaRPr lang="en-US" sz="2400" b="1" u="sng" dirty="0"/>
          </a:p>
          <a:p>
            <a:pPr marL="285750" indent="-285750">
              <a:buFont typeface="Wingdings" panose="05000000000000000000" pitchFamily="2" charset="2"/>
              <a:buChar char="Ø"/>
            </a:pPr>
            <a:r>
              <a:rPr lang="en-US" dirty="0"/>
              <a:t> The existing system has no security measures. </a:t>
            </a:r>
            <a:endParaRPr lang="en-US" dirty="0"/>
          </a:p>
          <a:p>
            <a:pPr marL="285750" indent="-285750">
              <a:buFont typeface="Wingdings" panose="05000000000000000000" pitchFamily="2" charset="2"/>
              <a:buChar char="Ø"/>
            </a:pPr>
            <a:r>
              <a:rPr lang="en-US" dirty="0"/>
              <a:t> The system does not have any reports and thus did not help management in decision-making.</a:t>
            </a:r>
            <a:endParaRPr lang="en-US" dirty="0"/>
          </a:p>
          <a:p>
            <a:pPr marL="285750" indent="-285750">
              <a:buFont typeface="Wingdings" panose="05000000000000000000" pitchFamily="2" charset="2"/>
              <a:buChar char="Ø"/>
            </a:pPr>
            <a:r>
              <a:rPr lang="en-US" dirty="0"/>
              <a:t>  The case information’s per day is unable to find. </a:t>
            </a:r>
            <a:endParaRPr lang="en-US" dirty="0"/>
          </a:p>
          <a:p>
            <a:pPr marL="285750" indent="-285750">
              <a:buFont typeface="Wingdings" panose="05000000000000000000" pitchFamily="2" charset="2"/>
              <a:buChar char="Ø"/>
            </a:pPr>
            <a:r>
              <a:rPr lang="en-US" dirty="0"/>
              <a:t>It’s time consuming.</a:t>
            </a:r>
            <a:endParaRPr lang="en-US" dirty="0"/>
          </a:p>
          <a:p>
            <a:pPr marL="285750" indent="-285750">
              <a:buFont typeface="Wingdings" panose="05000000000000000000" pitchFamily="2" charset="2"/>
              <a:buChar char="Ø"/>
            </a:pPr>
            <a:r>
              <a:rPr lang="en-US" dirty="0"/>
              <a:t>  Chances for errors because the data are maintained manually. </a:t>
            </a:r>
            <a:endParaRPr lang="en-US" dirty="0"/>
          </a:p>
          <a:p>
            <a:pPr marL="285750" indent="-285750">
              <a:buFont typeface="Wingdings" panose="05000000000000000000" pitchFamily="2" charset="2"/>
              <a:buChar char="Ø"/>
            </a:pPr>
            <a:r>
              <a:rPr lang="en-US" dirty="0"/>
              <a:t> Existing system uses different system to maintain employee, drivers, cars and customer data</a:t>
            </a:r>
            <a:endParaRPr lang="en-US" dirty="0"/>
          </a:p>
          <a:p>
            <a:pPr marL="285750" indent="-285750">
              <a:buFont typeface="Wingdings" panose="05000000000000000000" pitchFamily="2" charset="2"/>
              <a:buChar char="Ø"/>
            </a:pPr>
            <a:r>
              <a:rPr lang="en-US" dirty="0"/>
              <a:t>Coordination with customer is manually so can’t reach toward all customer’s directly.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p:txBody>
      </p:sp>
      <p:sp>
        <p:nvSpPr>
          <p:cNvPr id="4"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Problem Definition</a:t>
            </a:r>
            <a:endParaRPr lang="en-US"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2)"/>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Employee Payment Form:</a:t>
            </a:r>
            <a:endParaRPr lang="en-IN" altLang="en-US"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3)"/>
          <p:cNvPicPr>
            <a:picLocks noChangeAspect="1"/>
          </p:cNvPicPr>
          <p:nvPr/>
        </p:nvPicPr>
        <p:blipFill>
          <a:blip r:embed="rId1"/>
          <a:stretch>
            <a:fillRect/>
          </a:stretch>
        </p:blipFill>
        <p:spPr>
          <a:xfrm>
            <a:off x="0" y="440690"/>
            <a:ext cx="12192000" cy="64173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Employee Salary Slip:</a:t>
            </a:r>
            <a:endParaRPr lang="en-IN" altLang="en-US"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4)"/>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Employee Payment Log Report:</a:t>
            </a:r>
            <a:endParaRPr lang="en-IN"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Attendance:</a:t>
            </a:r>
            <a:endParaRPr lang="en-IN" altLang="en-US"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6)"/>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3649980" cy="368300"/>
          </a:xfrm>
          <a:prstGeom prst="rect">
            <a:avLst/>
          </a:prstGeom>
          <a:noFill/>
        </p:spPr>
        <p:txBody>
          <a:bodyPr wrap="none" rtlCol="0">
            <a:spAutoFit/>
          </a:bodyPr>
          <a:p>
            <a:r>
              <a:rPr lang="en-IN" altLang="en-US" b="1"/>
              <a:t>Employee Attendanc Log Report:</a:t>
            </a:r>
            <a:endParaRPr lang="en-IN" alt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119154" y="1558834"/>
            <a:ext cx="3361509" cy="87085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solidFill>
                  <a:schemeClr val="bg1"/>
                </a:solidFill>
              </a:rPr>
              <a:t>Thank you</a:t>
            </a:r>
            <a:endParaRPr lang="en-US" sz="4400" b="1" dirty="0">
              <a:solidFill>
                <a:schemeClr val="bg1"/>
              </a:solidFill>
            </a:endParaRPr>
          </a:p>
        </p:txBody>
      </p:sp>
      <p:sp>
        <p:nvSpPr>
          <p:cNvPr id="7" name="Rectangle 2"/>
          <p:cNvSpPr>
            <a:spLocks noChangeArrowheads="1"/>
          </p:cNvSpPr>
          <p:nvPr/>
        </p:nvSpPr>
        <p:spPr bwMode="auto">
          <a:xfrm>
            <a:off x="3043645" y="2552468"/>
            <a:ext cx="5512526" cy="74380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12696" rIns="0" bIns="-12696"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धन्यवाद</a:t>
            </a:r>
            <a:r>
              <a:rPr kumimoji="0" lang="en-US" altLang="en-US" sz="3200" b="0" i="0" u="none" strike="noStrike" cap="none" normalizeH="0" baseline="0" dirty="0">
                <a:ln>
                  <a:noFill/>
                </a:ln>
                <a:solidFill>
                  <a:schemeClr val="tx1"/>
                </a:solidFill>
                <a:effectLst/>
                <a:cs typeface="Mangal" panose="02040503050203030202" pitchFamily="18"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Proposed System</a:t>
            </a:r>
            <a:endParaRPr lang="en-US" sz="4000" dirty="0"/>
          </a:p>
        </p:txBody>
      </p:sp>
      <p:sp>
        <p:nvSpPr>
          <p:cNvPr id="4" name="TextBox 3"/>
          <p:cNvSpPr txBox="1"/>
          <p:nvPr/>
        </p:nvSpPr>
        <p:spPr>
          <a:xfrm>
            <a:off x="1097280" y="1375953"/>
            <a:ext cx="10058400" cy="3785652"/>
          </a:xfrm>
          <a:prstGeom prst="rect">
            <a:avLst/>
          </a:prstGeom>
          <a:solidFill>
            <a:schemeClr val="accent1"/>
          </a:solid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The proposed system is computerized one, in which time is greatly reduced. Since this is a computerized one there will be no chances of human error to encounter. In the proposed system there will be a lot of improvement in the quality, speed and efficiency. This system is all in one because in proposed system cab service agency can maintain employee’s and drivers data as well. Since it is user friendly any one can operate individually. Also it does not contain paper usage as compared to Existing System.</a:t>
            </a:r>
            <a:endParaRPr lang="en-US" sz="2400" dirty="0"/>
          </a:p>
          <a:p>
            <a:endParaRPr lang="en-US" sz="2400" dirty="0"/>
          </a:p>
          <a:p>
            <a:endParaRPr lang="en-US" sz="2400" dirty="0"/>
          </a:p>
          <a:p>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57646" y="167332"/>
            <a:ext cx="10920548" cy="38395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
        <p:nvSpPr>
          <p:cNvPr id="4" name="TextBox 3"/>
          <p:cNvSpPr txBox="1"/>
          <p:nvPr/>
        </p:nvSpPr>
        <p:spPr>
          <a:xfrm>
            <a:off x="513806" y="551289"/>
            <a:ext cx="10994569" cy="5755422"/>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Add Cab :- </a:t>
            </a:r>
            <a:r>
              <a:rPr lang="en-US" sz="1600" dirty="0"/>
              <a:t>In this page user can add cab details. This page can access by admin and employee. </a:t>
            </a:r>
            <a:endParaRPr lang="en-US" sz="1600" dirty="0"/>
          </a:p>
          <a:p>
            <a:pPr marL="342900" indent="-342900">
              <a:buFont typeface="+mj-lt"/>
              <a:buAutoNum type="arabicParenR"/>
            </a:pPr>
            <a:r>
              <a:rPr lang="en-US" sz="1600" b="1" u="sng" dirty="0"/>
              <a:t>Edit/Delete Cab :- </a:t>
            </a:r>
            <a:r>
              <a:rPr lang="en-US" sz="1600" dirty="0"/>
              <a:t>In this page user can edit/delete cab details. This page can access by the admin and employee. </a:t>
            </a:r>
            <a:endParaRPr lang="en-US" sz="1600" dirty="0"/>
          </a:p>
          <a:p>
            <a:pPr marL="342900" indent="-342900">
              <a:buFont typeface="+mj-lt"/>
              <a:buAutoNum type="arabicParenR"/>
            </a:pPr>
            <a:r>
              <a:rPr lang="en-US" sz="1600" b="1" u="sng" dirty="0"/>
              <a:t>Cab Log :- </a:t>
            </a:r>
            <a:r>
              <a:rPr lang="en-US" sz="1600" dirty="0"/>
              <a:t>In this log/report all the details of cabs which are available in particular cab service agency are maintain. This page can access by the admin and employee. </a:t>
            </a:r>
            <a:endParaRPr lang="en-US" sz="1600" dirty="0"/>
          </a:p>
          <a:p>
            <a:pPr marL="342900" indent="-342900">
              <a:buFont typeface="+mj-lt"/>
              <a:buAutoNum type="arabicParenR"/>
            </a:pPr>
            <a:r>
              <a:rPr lang="en-US" sz="1600" b="1" u="sng" dirty="0"/>
              <a:t>Add Driver :-</a:t>
            </a:r>
            <a:r>
              <a:rPr lang="en-US" sz="1600" dirty="0"/>
              <a:t> In this page user can add Driver details. This page can access by the admin and employee.</a:t>
            </a:r>
            <a:endParaRPr lang="en-US" sz="1600" dirty="0"/>
          </a:p>
          <a:p>
            <a:pPr marL="342900" indent="-342900">
              <a:buFont typeface="+mj-lt"/>
              <a:buAutoNum type="arabicParenR"/>
            </a:pPr>
            <a:r>
              <a:rPr lang="en-US" sz="1600" b="1" u="sng" dirty="0"/>
              <a:t>Edit/Delete Driver :- </a:t>
            </a:r>
            <a:r>
              <a:rPr lang="en-US" sz="1600" dirty="0"/>
              <a:t>In this page user can edit/delete driver details of particular cab service agency. This page can access by the admin and employee. </a:t>
            </a:r>
            <a:endParaRPr lang="en-US" sz="1600" dirty="0"/>
          </a:p>
          <a:p>
            <a:pPr marL="342900" indent="-342900">
              <a:buFont typeface="+mj-lt"/>
              <a:buAutoNum type="arabicParenR"/>
            </a:pPr>
            <a:r>
              <a:rPr lang="en-US" sz="1600" b="1" u="sng" dirty="0"/>
              <a:t>Driver Log :- </a:t>
            </a:r>
            <a:r>
              <a:rPr lang="en-US" sz="1600" dirty="0"/>
              <a:t>In this log/report all the details of drivers which are working in particular cab service agency are maintain. This page can access by the admin and employee. </a:t>
            </a:r>
            <a:endParaRPr lang="en-US" sz="1600" dirty="0"/>
          </a:p>
          <a:p>
            <a:pPr marL="342900" indent="-342900">
              <a:buFont typeface="+mj-lt"/>
              <a:buAutoNum type="arabicParenR"/>
            </a:pPr>
            <a:r>
              <a:rPr lang="en-US" sz="1600" b="1" u="sng" dirty="0"/>
              <a:t>Add Employee :- </a:t>
            </a:r>
            <a:r>
              <a:rPr lang="en-US" sz="1600" dirty="0"/>
              <a:t>In this page user can add employee details. This page can access only by admin. </a:t>
            </a:r>
            <a:endParaRPr lang="en-US" sz="1600" dirty="0"/>
          </a:p>
          <a:p>
            <a:pPr marL="342900" indent="-342900">
              <a:buFont typeface="+mj-lt"/>
              <a:buAutoNum type="arabicParenR"/>
            </a:pPr>
            <a:r>
              <a:rPr lang="en-US" sz="1600" b="1" u="sng" dirty="0"/>
              <a:t>Edit/Delete Employee :- </a:t>
            </a:r>
            <a:r>
              <a:rPr lang="en-US" sz="1600" dirty="0"/>
              <a:t>In this page user can edit/delete employee details. This page can access by admin. </a:t>
            </a:r>
            <a:endParaRPr lang="en-US" sz="1600" dirty="0"/>
          </a:p>
          <a:p>
            <a:pPr marL="342900" indent="-342900">
              <a:buFont typeface="+mj-lt"/>
              <a:buAutoNum type="arabicParenR"/>
            </a:pPr>
            <a:r>
              <a:rPr lang="en-US" sz="1600" b="1" u="sng" dirty="0"/>
              <a:t>Employee Log :- </a:t>
            </a:r>
            <a:r>
              <a:rPr lang="en-US" sz="1600" dirty="0"/>
              <a:t>In this log/report all the details of employee which are working in particular cab service agency are maintain. This page can access by the admin. </a:t>
            </a:r>
            <a:endParaRPr lang="en-US" sz="1600" dirty="0"/>
          </a:p>
          <a:p>
            <a:pPr marL="342900" indent="-342900">
              <a:buFont typeface="+mj-lt"/>
              <a:buAutoNum type="arabicParenR"/>
            </a:pPr>
            <a:r>
              <a:rPr lang="en-US" sz="1600" b="1" u="sng" dirty="0"/>
              <a:t>Booking Process :- </a:t>
            </a:r>
            <a:r>
              <a:rPr lang="en-US" sz="1600" dirty="0"/>
              <a:t>In this page customer’s booking will display and admin/employee will process for that booking this page can access by admin and employee. </a:t>
            </a:r>
            <a:endParaRPr lang="en-US" sz="1600" dirty="0"/>
          </a:p>
          <a:p>
            <a:pPr marL="342900" indent="-342900">
              <a:buFont typeface="+mj-lt"/>
              <a:buAutoNum type="arabicParenR"/>
            </a:pPr>
            <a:r>
              <a:rPr lang="en-US" sz="1600" b="1" u="sng" dirty="0"/>
              <a:t>Booking Log :- </a:t>
            </a:r>
            <a:r>
              <a:rPr lang="en-US" sz="1600" dirty="0"/>
              <a:t>In this log/report all the details of booking’s which are done in particular cab service agency are maintain. This page can access by the admin and employee. </a:t>
            </a:r>
            <a:endParaRPr lang="en-US" sz="1600" dirty="0"/>
          </a:p>
          <a:p>
            <a:pPr marL="342900" indent="-342900">
              <a:buFont typeface="+mj-lt"/>
              <a:buAutoNum type="arabicParenR"/>
            </a:pPr>
            <a:r>
              <a:rPr lang="en-US" sz="1600" b="1" u="sng" dirty="0"/>
              <a:t>Employee Attendance </a:t>
            </a:r>
            <a:r>
              <a:rPr lang="en-US" sz="1600" dirty="0"/>
              <a:t>:- Attendance of employee’s is maintain in this page. Only admin can access this page. </a:t>
            </a:r>
            <a:endParaRPr lang="en-US" sz="1600" dirty="0"/>
          </a:p>
          <a:p>
            <a:pPr marL="342900" indent="-342900">
              <a:buFont typeface="+mj-lt"/>
              <a:buAutoNum type="arabicParenR"/>
            </a:pPr>
            <a:r>
              <a:rPr lang="en-US" sz="1600" b="1" u="sng" dirty="0"/>
              <a:t>Driver Attendance :- </a:t>
            </a:r>
            <a:r>
              <a:rPr lang="en-US" sz="1600" dirty="0"/>
              <a:t>Attendance of driver’s maintain in this page. Only admin can access this page. </a:t>
            </a:r>
            <a:endParaRPr lang="en-US" sz="1600" dirty="0"/>
          </a:p>
          <a:p>
            <a:pPr marL="342900" indent="-342900">
              <a:buFont typeface="+mj-lt"/>
              <a:buAutoNum type="arabicParenR"/>
            </a:pPr>
            <a:r>
              <a:rPr lang="en-US" sz="1600" b="1" u="sng" dirty="0"/>
              <a:t>Employee Attendance Log :- </a:t>
            </a:r>
            <a:r>
              <a:rPr lang="en-US" sz="1600" dirty="0"/>
              <a:t>In this page attendance log is maintain for the salary paid to employee. This page is accessed by only admin. </a:t>
            </a:r>
            <a:endParaRPr lang="en-US" sz="1600" dirty="0"/>
          </a:p>
          <a:p>
            <a:pPr marL="342900" indent="-342900">
              <a:buFont typeface="+mj-lt"/>
              <a:buAutoNum type="arabicParenR"/>
            </a:pPr>
            <a:r>
              <a:rPr lang="en-US" sz="1600" b="1" u="sng" dirty="0"/>
              <a:t>Driver Attendance Log :- </a:t>
            </a:r>
            <a:r>
              <a:rPr lang="en-US" sz="1600" dirty="0"/>
              <a:t>In this page attendance log is maintain for the salary paid to driver. This page is accessed by only admin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988" y="920621"/>
            <a:ext cx="11504023" cy="501675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17.Employee Salary Log :- </a:t>
            </a:r>
            <a:r>
              <a:rPr lang="en-US" sz="1600" dirty="0"/>
              <a:t>In this page log/report of salary paid to employee is maintain. The access for this page is only for admin. </a:t>
            </a:r>
            <a:endParaRPr lang="en-US" sz="1600" dirty="0"/>
          </a:p>
          <a:p>
            <a:pPr marL="342900" indent="-342900">
              <a:buFont typeface="+mj-lt"/>
              <a:buAutoNum type="arabicParenR"/>
            </a:pPr>
            <a:r>
              <a:rPr lang="en-US" sz="1600" b="1" u="sng" dirty="0"/>
              <a:t>18.Driver Payment :- </a:t>
            </a:r>
            <a:r>
              <a:rPr lang="en-US" sz="1600" dirty="0"/>
              <a:t>It’s payment gateway for salary payment of driver. This page can access by only admin. </a:t>
            </a:r>
            <a:endParaRPr lang="en-US" sz="1600" dirty="0"/>
          </a:p>
          <a:p>
            <a:pPr marL="342900" indent="-342900">
              <a:buFont typeface="+mj-lt"/>
              <a:buAutoNum type="arabicParenR"/>
            </a:pPr>
            <a:r>
              <a:rPr lang="en-US" sz="1600" b="1" u="sng" dirty="0"/>
              <a:t>19.Driver Salary Log :- </a:t>
            </a:r>
            <a:r>
              <a:rPr lang="en-US" sz="1600" dirty="0"/>
              <a:t>In this page log/report of salary paid to driver is maintain. The access for this page is only for admin.</a:t>
            </a:r>
            <a:endParaRPr lang="en-US" sz="1600" dirty="0"/>
          </a:p>
          <a:p>
            <a:pPr marL="342900" indent="-342900">
              <a:buFont typeface="+mj-lt"/>
              <a:buAutoNum type="arabicParenR"/>
            </a:pPr>
            <a:r>
              <a:rPr lang="en-US" sz="1600" dirty="0"/>
              <a:t> </a:t>
            </a:r>
            <a:r>
              <a:rPr lang="en-US" sz="1600" b="1" u="sng" dirty="0"/>
              <a:t>20.Customer Log :-</a:t>
            </a:r>
            <a:r>
              <a:rPr lang="en-US" sz="1600" dirty="0"/>
              <a:t> In this page log/report of all the customers who received cab service from the cab service agency. Admin and employee can access this page </a:t>
            </a:r>
            <a:endParaRPr lang="en-US" sz="1600" dirty="0"/>
          </a:p>
          <a:p>
            <a:pPr marL="342900" indent="-342900">
              <a:buFont typeface="+mj-lt"/>
              <a:buAutoNum type="arabicParenR"/>
            </a:pPr>
            <a:r>
              <a:rPr lang="en-US" sz="1600" b="1" u="sng" dirty="0"/>
              <a:t>21.Home :- </a:t>
            </a:r>
            <a:r>
              <a:rPr lang="en-US" sz="1600" dirty="0"/>
              <a:t>This is the main page of this web site. Any visitor can access by this page. </a:t>
            </a:r>
            <a:endParaRPr lang="en-US" sz="1600" dirty="0"/>
          </a:p>
          <a:p>
            <a:pPr marL="342900" indent="-342900">
              <a:buFont typeface="+mj-lt"/>
              <a:buAutoNum type="arabicParenR"/>
            </a:pPr>
            <a:r>
              <a:rPr lang="en-US" sz="1600" b="1" u="sng" dirty="0"/>
              <a:t>22.Customer Details :- </a:t>
            </a:r>
            <a:r>
              <a:rPr lang="en-US" sz="1600" dirty="0"/>
              <a:t>This page include form which have to fill by customer for the record. Any visitor can fill this form. </a:t>
            </a:r>
            <a:endParaRPr lang="en-US" sz="1600" dirty="0"/>
          </a:p>
          <a:p>
            <a:pPr marL="342900" indent="-342900">
              <a:buFont typeface="+mj-lt"/>
              <a:buAutoNum type="arabicParenR"/>
            </a:pPr>
            <a:r>
              <a:rPr lang="en-US" sz="1600" b="1" u="sng" dirty="0"/>
              <a:t>23.Fleet :- </a:t>
            </a:r>
            <a:r>
              <a:rPr lang="en-US" sz="1600" dirty="0"/>
              <a:t>This page include all the information about all the cab’s which are available in particular cab service agency. Any visitor can access by this page. </a:t>
            </a:r>
            <a:endParaRPr lang="en-US" sz="1600" dirty="0"/>
          </a:p>
          <a:p>
            <a:pPr marL="342900" indent="-342900">
              <a:buFont typeface="+mj-lt"/>
              <a:buAutoNum type="arabicParenR"/>
            </a:pPr>
            <a:r>
              <a:rPr lang="en-US" sz="1600" b="1" u="sng" dirty="0"/>
              <a:t>24.Packages :- </a:t>
            </a:r>
            <a:r>
              <a:rPr lang="en-US" sz="1600" dirty="0"/>
              <a:t>This page maintain all the packages details provided by cab service agency. Any visitor can access by this page. </a:t>
            </a:r>
            <a:r>
              <a:rPr lang="en-US" sz="1600" b="1" u="sng" dirty="0"/>
              <a:t>25.Add Package :- </a:t>
            </a:r>
            <a:r>
              <a:rPr lang="en-US" sz="1600" dirty="0"/>
              <a:t>In this page user can add package details. This page can access by the admin and employee. </a:t>
            </a:r>
            <a:endParaRPr lang="en-US" sz="1600" dirty="0"/>
          </a:p>
          <a:p>
            <a:pPr marL="342900" indent="-342900">
              <a:buFont typeface="+mj-lt"/>
              <a:buAutoNum type="arabicParenR"/>
            </a:pPr>
            <a:r>
              <a:rPr lang="en-US" sz="1600" b="1" u="sng" dirty="0"/>
              <a:t>26.Edit/Delete Package :- </a:t>
            </a:r>
            <a:r>
              <a:rPr lang="en-US" sz="1600" dirty="0"/>
              <a:t>In this page user can edit/delete packages details of particular cab service agency. This page can access by the admin and employee. </a:t>
            </a:r>
            <a:endParaRPr lang="en-US" sz="1600" dirty="0"/>
          </a:p>
          <a:p>
            <a:pPr marL="342900" indent="-342900">
              <a:buFont typeface="+mj-lt"/>
              <a:buAutoNum type="arabicParenR"/>
            </a:pPr>
            <a:r>
              <a:rPr lang="en-US" sz="1600" b="1" u="sng" dirty="0"/>
              <a:t>27.Employee Payment :- </a:t>
            </a:r>
            <a:r>
              <a:rPr lang="en-US" sz="1600" dirty="0"/>
              <a:t>It’s payment gateway for salary payment of employee. This page can access by only admin. </a:t>
            </a:r>
            <a:endParaRPr lang="en-US" sz="1600" dirty="0"/>
          </a:p>
          <a:p>
            <a:pPr marL="342900" indent="-342900">
              <a:buFont typeface="+mj-lt"/>
              <a:buAutoNum type="arabicParenR"/>
            </a:pPr>
            <a:r>
              <a:rPr lang="en-US" sz="1600" b="1" u="sng" dirty="0"/>
              <a:t>28.Enquiry :- </a:t>
            </a:r>
            <a:r>
              <a:rPr lang="en-US" sz="1600" dirty="0"/>
              <a:t>This page include enquiry form for the any visitor who want to know something more about cab service agency or there service’s. </a:t>
            </a:r>
            <a:endParaRPr lang="en-US" sz="1600" dirty="0"/>
          </a:p>
          <a:p>
            <a:pPr marL="342900" indent="-342900">
              <a:buFont typeface="+mj-lt"/>
              <a:buAutoNum type="arabicParenR"/>
            </a:pPr>
            <a:r>
              <a:rPr lang="en-US" sz="1600" b="1" u="sng" dirty="0"/>
              <a:t>29.Payment Gateway :- </a:t>
            </a:r>
            <a:r>
              <a:rPr lang="en-US" sz="1600" dirty="0"/>
              <a:t>It’s a payment gateway for visitor to pay for service to cab service agency. </a:t>
            </a:r>
            <a:endParaRPr lang="en-US" sz="1600" dirty="0"/>
          </a:p>
          <a:p>
            <a:pPr marL="342900" indent="-342900">
              <a:buFont typeface="+mj-lt"/>
              <a:buAutoNum type="arabicParenR"/>
            </a:pPr>
            <a:r>
              <a:rPr lang="en-US" sz="1600" b="1" u="sng" dirty="0"/>
              <a:t>30.Customer Feedback :- </a:t>
            </a:r>
            <a:r>
              <a:rPr lang="en-US" sz="1600" dirty="0"/>
              <a:t>This page include feedback form which have to fill by customer for the future enhancement. Any visitor can fill this form</a:t>
            </a:r>
            <a:endParaRPr lang="en-US" sz="1600" dirty="0"/>
          </a:p>
        </p:txBody>
      </p:sp>
      <p:sp>
        <p:nvSpPr>
          <p:cNvPr id="5" name="Title 1"/>
          <p:cNvSpPr txBox="1"/>
          <p:nvPr/>
        </p:nvSpPr>
        <p:spPr>
          <a:xfrm>
            <a:off x="687977" y="167332"/>
            <a:ext cx="10990217" cy="64256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18308" y="454715"/>
            <a:ext cx="10955383" cy="1286999"/>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Design Specification</a:t>
            </a:r>
            <a:endParaRPr lang="en-US" sz="4000" dirty="0"/>
          </a:p>
        </p:txBody>
      </p:sp>
      <p:sp>
        <p:nvSpPr>
          <p:cNvPr id="4" name="TextBox 3"/>
          <p:cNvSpPr txBox="1"/>
          <p:nvPr/>
        </p:nvSpPr>
        <p:spPr>
          <a:xfrm>
            <a:off x="2913016" y="1741714"/>
            <a:ext cx="6100355" cy="203132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endParaRPr lang="en-US" b="1" dirty="0">
              <a:latin typeface="Arial Rounded MT Bold" panose="020F0704030504030204" pitchFamily="34" charset="0"/>
            </a:endParaRPr>
          </a:p>
          <a:p>
            <a:endParaRPr lang="en-US" b="1" dirty="0">
              <a:latin typeface="Arial Rounded MT Bold" panose="020F0704030504030204" pitchFamily="34" charset="0"/>
            </a:endParaRPr>
          </a:p>
          <a:p>
            <a:r>
              <a:rPr lang="en-US" b="1" dirty="0">
                <a:latin typeface="Arial Rounded MT Bold" panose="020F0704030504030204" pitchFamily="34" charset="0"/>
              </a:rPr>
              <a:t>	Entity Relation Diagram(ERD).</a:t>
            </a:r>
            <a:endParaRPr lang="en-US" b="1" dirty="0">
              <a:latin typeface="Arial Rounded MT Bold" panose="020F0704030504030204" pitchFamily="34" charset="0"/>
            </a:endParaRPr>
          </a:p>
          <a:p>
            <a:r>
              <a:rPr lang="en-US" b="1" dirty="0">
                <a:latin typeface="Arial Rounded MT Bold" panose="020F0704030504030204" pitchFamily="34" charset="0"/>
              </a:rPr>
              <a:t>	Context Level Data flow Diagram</a:t>
            </a:r>
            <a:endParaRPr lang="en-US" b="1" dirty="0">
              <a:latin typeface="Arial Rounded MT Bold" panose="020F0704030504030204" pitchFamily="34" charset="0"/>
            </a:endParaRPr>
          </a:p>
          <a:p>
            <a:r>
              <a:rPr lang="en-US" b="1" dirty="0">
                <a:latin typeface="Arial Rounded MT Bold" panose="020F0704030504030204" pitchFamily="34" charset="0"/>
              </a:rPr>
              <a:t>	DFD Level 1</a:t>
            </a:r>
            <a:endParaRPr lang="en-US" b="1" dirty="0">
              <a:latin typeface="Arial Rounded MT Bold" panose="020F0704030504030204" pitchFamily="34" charset="0"/>
            </a:endParaRPr>
          </a:p>
          <a:p>
            <a:endParaRPr lang="en-US" b="1" dirty="0">
              <a:latin typeface="Arial Rounded MT Bold" panose="020F0704030504030204" pitchFamily="34" charset="0"/>
            </a:endParaRPr>
          </a:p>
          <a:p>
            <a:endParaRPr lang="en-US" b="1" dirty="0">
              <a:latin typeface="Arial Rounded MT Bold" panose="020F0704030504030204" pitchFamily="34" charset="0"/>
            </a:endParaRPr>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{F101044A-5DE7-4A72-9065-09A3563B114F}tf33845126_win32</Template>
  <TotalTime>0</TotalTime>
  <Words>8884</Words>
  <Application>WPS Presentation</Application>
  <PresentationFormat>Widescreen</PresentationFormat>
  <Paragraphs>213</Paragraphs>
  <Slides>56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56</vt:i4>
      </vt:variant>
    </vt:vector>
  </HeadingPairs>
  <TitlesOfParts>
    <vt:vector size="72" baseType="lpstr">
      <vt:lpstr>Arial</vt:lpstr>
      <vt:lpstr>SimSun</vt:lpstr>
      <vt:lpstr>Wingdings</vt:lpstr>
      <vt:lpstr>Calibri</vt:lpstr>
      <vt:lpstr>Franklin Gothic Book</vt:lpstr>
      <vt:lpstr>Berlin Sans FB</vt:lpstr>
      <vt:lpstr>Segoe Print</vt:lpstr>
      <vt:lpstr>Arial Rounded MT Bold</vt:lpstr>
      <vt:lpstr>Times New Roman</vt:lpstr>
      <vt:lpstr>Bookman Old Style</vt:lpstr>
      <vt:lpstr>Microsoft YaHei</vt:lpstr>
      <vt:lpstr>Arial Unicode MS</vt:lpstr>
      <vt:lpstr>inherit</vt:lpstr>
      <vt:lpstr>Mangal</vt:lpstr>
      <vt:lpstr>Franklin Gothic Book</vt:lpstr>
      <vt:lpstr>1_RetrospectVTI</vt:lpstr>
      <vt:lpstr>Modern College of Arts, Science &amp; Commerce (Autonomus)  CabService Management System</vt:lpstr>
      <vt:lpstr>				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College of Arts, Science &amp; Commerce (Autonomus)  CabService Management System</dc:title>
  <dc:creator>ronit.k11001@gmail.com</dc:creator>
  <cp:lastModifiedBy>DELL</cp:lastModifiedBy>
  <cp:revision>86</cp:revision>
  <dcterms:created xsi:type="dcterms:W3CDTF">2022-03-22T12:18:00Z</dcterms:created>
  <dcterms:modified xsi:type="dcterms:W3CDTF">2022-03-24T10:28:22Z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E014805EDBDF46D8B3C40462A6D406AD</vt:lpwstr>
  </property>
  <property fmtid="{D5CDD505-2E9C-101B-9397-08002B2CF9AE}" pid="4" name="KSOProductBuildVer">
    <vt:lpwstr>1033-11.2.0.11042</vt:lpwstr>
  </property>
</Properties>
</file>